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46"/>
  </p:notesMasterIdLst>
  <p:sldIdLst>
    <p:sldId id="281" r:id="rId28"/>
    <p:sldId id="480" r:id="rId29"/>
    <p:sldId id="468" r:id="rId30"/>
    <p:sldId id="466" r:id="rId31"/>
    <p:sldId id="478" r:id="rId32"/>
    <p:sldId id="479" r:id="rId33"/>
    <p:sldId id="469" r:id="rId34"/>
    <p:sldId id="464" r:id="rId35"/>
    <p:sldId id="467" r:id="rId36"/>
    <p:sldId id="470" r:id="rId37"/>
    <p:sldId id="471" r:id="rId38"/>
    <p:sldId id="472" r:id="rId39"/>
    <p:sldId id="473" r:id="rId40"/>
    <p:sldId id="474" r:id="rId41"/>
    <p:sldId id="475" r:id="rId42"/>
    <p:sldId id="476" r:id="rId43"/>
    <p:sldId id="477" r:id="rId44"/>
    <p:sldId id="46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80"/>
            <p14:sldId id="468"/>
            <p14:sldId id="466"/>
            <p14:sldId id="478"/>
            <p14:sldId id="479"/>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 id="477"/>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5" autoAdjust="0"/>
    <p:restoredTop sz="89266" autoAdjust="0"/>
  </p:normalViewPr>
  <p:slideViewPr>
    <p:cSldViewPr snapToGrid="0">
      <p:cViewPr varScale="1">
        <p:scale>
          <a:sx n="72" d="100"/>
          <a:sy n="72" d="100"/>
        </p:scale>
        <p:origin x="36" y="2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viewProps" Target="viewProps.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4</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17</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4/19/2017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1"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4/19/2017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5"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4/19/2017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4/19/2017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4/19/2017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3.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2.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13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7.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entryone.com/" TargetMode="External"/><Relationship Id="rId7" Type="http://schemas.openxmlformats.org/officeDocument/2006/relationships/image" Target="../media/image63.png"/><Relationship Id="rId2" Type="http://schemas.openxmlformats.org/officeDocument/2006/relationships/hyperlink" Target="https://facetflow.com/" TargetMode="External"/><Relationship Id="rId1" Type="http://schemas.openxmlformats.org/officeDocument/2006/relationships/slideLayout" Target="../slideLayouts/slideLayout125.xml"/><Relationship Id="rId6" Type="http://schemas.openxmlformats.org/officeDocument/2006/relationships/image" Target="../media/image69.png"/><Relationship Id="rId5" Type="http://schemas.openxmlformats.org/officeDocument/2006/relationships/hyperlink" Target="http://www.opsgility.com/" TargetMode="External"/><Relationship Id="rId4" Type="http://schemas.openxmlformats.org/officeDocument/2006/relationships/hyperlink" Target="http://www.servicebus360.com/" TargetMode="External"/><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myget.org/" TargetMode="External"/><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5.xml"/><Relationship Id="rId6" Type="http://schemas.openxmlformats.org/officeDocument/2006/relationships/image" Target="../media/image72.png"/><Relationship Id="rId5" Type="http://schemas.openxmlformats.org/officeDocument/2006/relationships/hyperlink" Target="http://www.sqlsentry.com/products/performanceadvisor/azuredb?utm_source=global-azure-bootcamp&amp;utm_medium=event&amp;utm_campaign=global-azure-bootcamp" TargetMode="Externa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749897" cy="4672048"/>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Learn How Sperry Software is taking an established installable software product to a cloud-native SaaS business using Microsoft Azure</a:t>
            </a:r>
            <a:r>
              <a:rPr lang="en-US" sz="2400"/>
              <a:t>. </a:t>
            </a:r>
            <a:br>
              <a:rPr lang="en-US" sz="2400"/>
            </a:br>
            <a:br>
              <a:rPr lang="en-US" sz="2400"/>
            </a:br>
            <a:r>
              <a:rPr lang="en-US" sz="2400" dirty="0"/>
              <a:t>You will hear the behind the scenes decisions related to  architecture and how the product was redesigned to operate in a scalable and fault resilient way as a SaaS offering.</a:t>
            </a:r>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071" y="2117505"/>
            <a:ext cx="5405010" cy="3037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1217195"/>
            <a:ext cx="6716775" cy="4838248"/>
          </a:xfrm>
        </p:spPr>
        <p:txBody>
          <a:bodyPr/>
          <a:lstStyle/>
          <a:p>
            <a:r>
              <a:rPr lang="en-US" sz="3600" dirty="0"/>
              <a:t>Speaker: David </a:t>
            </a:r>
            <a:r>
              <a:rPr lang="en-US" sz="3600" dirty="0" err="1"/>
              <a:t>Fekke</a:t>
            </a:r>
            <a:br>
              <a:rPr lang="en-US" sz="3600" dirty="0"/>
            </a:br>
            <a:br>
              <a:rPr lang="en-US" sz="3600" dirty="0"/>
            </a:br>
            <a:r>
              <a:rPr lang="en-US" sz="2400" dirty="0"/>
              <a:t>What does </a:t>
            </a:r>
            <a:r>
              <a:rPr lang="en-US" sz="2400" dirty="0" err="1"/>
              <a:t>Serverless</a:t>
            </a:r>
            <a:r>
              <a:rPr lang="en-US" sz="2400" dirty="0"/>
              <a:t> actually mean? </a:t>
            </a:r>
            <a:br>
              <a:rPr lang="en-US" sz="2400" dirty="0"/>
            </a:br>
            <a:br>
              <a:rPr lang="en-US" sz="2400" dirty="0"/>
            </a:br>
            <a:r>
              <a:rPr lang="en-US" sz="2400" dirty="0"/>
              <a:t>How does Azure Functions compare to AWS Lambda, IBM </a:t>
            </a:r>
            <a:r>
              <a:rPr lang="en-US" sz="2400" dirty="0" err="1"/>
              <a:t>OpenWhisk</a:t>
            </a:r>
            <a:r>
              <a:rPr lang="en-US" sz="2400" dirty="0"/>
              <a:t> and Google Cloud Functions? </a:t>
            </a:r>
            <a:br>
              <a:rPr lang="en-US" sz="2400" dirty="0"/>
            </a:br>
            <a:br>
              <a:rPr lang="en-US" sz="2400" dirty="0"/>
            </a:br>
            <a:r>
              <a:rPr lang="en-US" sz="2400" dirty="0"/>
              <a:t>In this session you’ll find out how you can architect your cloud based applications using a </a:t>
            </a:r>
            <a:r>
              <a:rPr lang="en-US" sz="2400" dirty="0" err="1"/>
              <a:t>Serverless</a:t>
            </a:r>
            <a:r>
              <a:rPr lang="en-US" sz="2400" dirty="0"/>
              <a:t> framework and find out about the differences between more traditional VM based solutions and </a:t>
            </a:r>
            <a:r>
              <a:rPr lang="en-US" sz="2400" dirty="0" err="1"/>
              <a:t>Serverless</a:t>
            </a:r>
            <a:r>
              <a:rPr lang="en-US" sz="2400" dirty="0"/>
              <a:t> solutions, as well as the advantages and disadvantages of both approaches.</a:t>
            </a:r>
            <a:endParaRPr lang="en-US" sz="3600" dirty="0"/>
          </a:p>
        </p:txBody>
      </p:sp>
    </p:spTree>
    <p:extLst>
      <p:ext uri="{BB962C8B-B14F-4D97-AF65-F5344CB8AC3E}">
        <p14:creationId xmlns:p14="http://schemas.microsoft.com/office/powerpoint/2010/main" val="400340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122" y="1025745"/>
            <a:ext cx="3348207" cy="107314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415" y="1559200"/>
            <a:ext cx="3600434" cy="1003217"/>
          </a:xfrm>
          <a:prstGeom prst="rect">
            <a:avLst/>
          </a:prstGeom>
        </p:spPr>
      </p:pic>
      <p:pic>
        <p:nvPicPr>
          <p:cNvPr id="14" name="Picture 13" descr="C:\Users\Mike\AppData\Local\Microsoft\Windows\INetCache\Content.Word\SentryOne-logo-300px.png">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15" name="Picture 14" descr="https://global.azurebootcamp.net/wp-content/uploads/2013/04/microsoft-dx-300x292.png">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0037505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2588" y="3398838"/>
            <a:ext cx="3806825"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Giveaways</a:t>
            </a:r>
          </a:p>
        </p:txBody>
      </p:sp>
      <p:graphicFrame>
        <p:nvGraphicFramePr>
          <p:cNvPr id="3" name="Table 2"/>
          <p:cNvGraphicFramePr>
            <a:graphicFrameLocks noGrp="1"/>
          </p:cNvGraphicFramePr>
          <p:nvPr>
            <p:extLst/>
          </p:nvPr>
        </p:nvGraphicFramePr>
        <p:xfrm>
          <a:off x="2724150" y="1181891"/>
          <a:ext cx="9029700" cy="4616789"/>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386599">
                <a:tc>
                  <a:txBody>
                    <a:bodyPr/>
                    <a:lstStyle/>
                    <a:p>
                      <a:pPr marL="0" marR="0">
                        <a:spcBef>
                          <a:spcPts val="0"/>
                        </a:spcBef>
                        <a:spcAft>
                          <a:spcPts val="0"/>
                        </a:spcAft>
                      </a:pPr>
                      <a:r>
                        <a:rPr lang="en-US" sz="2000" dirty="0">
                          <a:effectLst/>
                          <a:latin typeface="+mj-lt"/>
                        </a:rPr>
                        <a:t>Sponsor</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latin typeface="+mj-lt"/>
                        </a:rPr>
                        <a:t>Offering</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773197">
                <a:tc>
                  <a:txBody>
                    <a:bodyPr/>
                    <a:lstStyle/>
                    <a:p>
                      <a:pPr marL="0" marR="0">
                        <a:spcBef>
                          <a:spcPts val="0"/>
                        </a:spcBef>
                        <a:spcAft>
                          <a:spcPts val="0"/>
                        </a:spcAft>
                      </a:pPr>
                      <a:r>
                        <a:rPr lang="en-US" sz="2000" dirty="0" err="1">
                          <a:effectLst/>
                          <a:latin typeface="+mj-lt"/>
                        </a:rPr>
                        <a:t>Cloudmonix</a:t>
                      </a:r>
                      <a:endParaRPr lang="en-US" sz="2000" dirty="0">
                        <a:effectLst/>
                        <a:latin typeface="+mj-lt"/>
                      </a:endParaRPr>
                    </a:p>
                    <a:p>
                      <a:pPr marL="0" marR="0">
                        <a:spcBef>
                          <a:spcPts val="0"/>
                        </a:spcBef>
                        <a:spcAft>
                          <a:spcPts val="0"/>
                        </a:spcAft>
                      </a:pPr>
                      <a:r>
                        <a:rPr lang="en-US" sz="2000" u="sng" dirty="0">
                          <a:effectLst/>
                          <a:latin typeface="+mj-lt"/>
                          <a:hlinkClick r:id="rId2"/>
                        </a:rPr>
                        <a:t>https://cloudmonix.com/</a:t>
                      </a:r>
                      <a:r>
                        <a:rPr lang="en-US" sz="2000" dirty="0">
                          <a:effectLst/>
                          <a:latin typeface="+mj-lt"/>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pPr marL="0" marR="0">
                        <a:spcBef>
                          <a:spcPts val="0"/>
                        </a:spcBef>
                        <a:spcAft>
                          <a:spcPts val="0"/>
                        </a:spcAft>
                      </a:pPr>
                      <a:r>
                        <a:rPr lang="en-US" sz="2000">
                          <a:effectLst/>
                          <a:latin typeface="+mj-lt"/>
                        </a:rPr>
                        <a:t>Cloudmonix offers 1 full month of unlimited monitoring under the Ultimate plan.</a:t>
                      </a:r>
                      <a:endParaRPr lang="en-US" sz="2000" dirty="0">
                        <a:effectLst/>
                        <a:latin typeface="+mj-lt"/>
                      </a:endParaRPr>
                    </a:p>
                  </a:txBody>
                  <a:tcPr marL="57422" marR="57422" marT="0" marB="0" anchor="ctr"/>
                </a:tc>
                <a:extLst>
                  <a:ext uri="{0D108BD9-81ED-4DB2-BD59-A6C34878D82A}">
                    <a16:rowId xmlns:a16="http://schemas.microsoft.com/office/drawing/2014/main" val="10006"/>
                  </a:ext>
                </a:extLst>
              </a:tr>
              <a:tr h="1159796">
                <a:tc>
                  <a:txBody>
                    <a:bodyPr/>
                    <a:lstStyle/>
                    <a:p>
                      <a:pPr marL="0" marR="0">
                        <a:spcBef>
                          <a:spcPts val="0"/>
                        </a:spcBef>
                        <a:spcAft>
                          <a:spcPts val="0"/>
                        </a:spcAft>
                      </a:pPr>
                      <a:r>
                        <a:rPr lang="en-US" sz="2000" dirty="0" err="1">
                          <a:effectLst/>
                          <a:latin typeface="+mj-lt"/>
                          <a:ea typeface="Calibri" panose="020F0502020204030204" pitchFamily="34" charset="0"/>
                          <a:cs typeface="Times New Roman" panose="02020603050405020304" pitchFamily="18" charset="0"/>
                        </a:rPr>
                        <a:t>SentryOne</a:t>
                      </a:r>
                      <a:endParaRPr lang="en-US" sz="2000" dirty="0">
                        <a:effectLst/>
                        <a:latin typeface="+mj-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3"/>
                        </a:rPr>
                        <a:t>http://www.sentryone.com/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nl-BE" sz="2000">
                          <a:effectLst/>
                          <a:latin typeface="+mj-lt"/>
                        </a:rPr>
                        <a:t>SQL Sentry offers an extended evaluation for every attendee.</a:t>
                      </a:r>
                      <a:endParaRPr lang="nl-BE" sz="2000" dirty="0">
                        <a:effectLst/>
                        <a:latin typeface="+mj-lt"/>
                      </a:endParaRPr>
                    </a:p>
                  </a:txBody>
                  <a:tcPr marL="57422" marR="57422" marT="0" marB="0" anchor="ctr"/>
                </a:tc>
                <a:extLst>
                  <a:ext uri="{0D108BD9-81ED-4DB2-BD59-A6C34878D82A}">
                    <a16:rowId xmlns:a16="http://schemas.microsoft.com/office/drawing/2014/main" val="10008"/>
                  </a:ext>
                </a:extLst>
              </a:tr>
              <a:tr h="1401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4"/>
                        </a:rPr>
                        <a:t>http://www.servicebus360.com/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en-US" sz="2000">
                          <a:effectLst/>
                          <a:latin typeface="+mj-lt"/>
                        </a:rPr>
                        <a:t>Servicebus360 offers an extended license until September 30 for all attendees, and this for 3 namespaces, 3 alarms per namespace, 3 resources per namespace to monitor and 2 users.</a:t>
                      </a:r>
                      <a:endParaRPr lang="en-US" sz="2000" dirty="0">
                        <a:effectLst/>
                        <a:latin typeface="+mj-lt"/>
                      </a:endParaRPr>
                    </a:p>
                  </a:txBody>
                  <a:tcPr marL="57422" marR="57422" marT="0" marB="0" anchor="ctr"/>
                </a:tc>
                <a:extLst>
                  <a:ext uri="{0D108BD9-81ED-4DB2-BD59-A6C34878D82A}">
                    <a16:rowId xmlns:a16="http://schemas.microsoft.com/office/drawing/2014/main" val="279315004"/>
                  </a:ext>
                </a:extLst>
              </a:tr>
              <a:tr h="7731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rPr>
                        <a:t>OpsGility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hlinkClick r:id="rId5"/>
                        </a:rPr>
                        <a:t>http://www.Opsgility.com/</a:t>
                      </a:r>
                      <a:r>
                        <a:rPr lang="en-US" sz="2000">
                          <a:effectLst/>
                          <a:latin typeface="+mj-lt"/>
                          <a:ea typeface="Calibri" panose="020F0502020204030204" pitchFamily="34" charset="0"/>
                          <a:cs typeface="Times New Roman" panose="02020603050405020304" pitchFamily="18" charset="0"/>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r>
                        <a:rPr lang="en-US" sz="2000" dirty="0">
                          <a:effectLst/>
                          <a:latin typeface="+mj-lt"/>
                        </a:rPr>
                        <a:t>Opsgility offers a 30 day subscription free trial for all attendees.</a:t>
                      </a:r>
                    </a:p>
                  </a:txBody>
                  <a:tcPr marL="57422" marR="57422" marT="0" marB="0" anchor="ctr"/>
                </a:tc>
                <a:extLst>
                  <a:ext uri="{0D108BD9-81ED-4DB2-BD59-A6C34878D82A}">
                    <a16:rowId xmlns:a16="http://schemas.microsoft.com/office/drawing/2014/main" val="1707420635"/>
                  </a:ext>
                </a:extLst>
              </a:tr>
            </a:tbl>
          </a:graphicData>
        </a:graphic>
      </p:graphicFrame>
      <p:pic>
        <p:nvPicPr>
          <p:cNvPr id="4" name="Picture 20"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7" y="165202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2367" y="2740407"/>
            <a:ext cx="2386558" cy="414322"/>
          </a:xfrm>
          <a:prstGeom prst="rect">
            <a:avLst/>
          </a:prstGeom>
          <a:noFill/>
          <a:ln>
            <a:noFill/>
          </a:ln>
        </p:spPr>
      </p:pic>
      <p:pic>
        <p:nvPicPr>
          <p:cNvPr id="6" name="Picture 5" descr="C:\Users\Mike\AppData\Local\Microsoft\Windows\INetCache\Content.Word\servicebus360_logo_blue.png">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367" y="4083184"/>
            <a:ext cx="2297417" cy="292264"/>
          </a:xfrm>
          <a:prstGeom prst="rect">
            <a:avLst/>
          </a:prstGeom>
          <a:noFill/>
          <a:ln>
            <a:noFill/>
          </a:ln>
        </p:spPr>
      </p:pic>
      <p:pic>
        <p:nvPicPr>
          <p:cNvPr id="7" name="Picture 6" descr="C:\Users\Mike\AppData\Local\Microsoft\Windows\INetCache\Content.Word\Color Logo with Tagline - New Design.png">
            <a:extLst/>
          </p:cNvPr>
          <p:cNvPicPr/>
          <p:nvPr/>
        </p:nvPicPr>
        <p:blipFill rotWithShape="1">
          <a:blip r:embed="rId9" cstate="print">
            <a:extLst>
              <a:ext uri="{28A0092B-C50C-407E-A947-70E740481C1C}">
                <a14:useLocalDpi xmlns:a14="http://schemas.microsoft.com/office/drawing/2010/main" val="0"/>
              </a:ext>
            </a:extLst>
          </a:blip>
          <a:srcRect b="28638"/>
          <a:stretch/>
        </p:blipFill>
        <p:spPr bwMode="auto">
          <a:xfrm>
            <a:off x="327626" y="4928920"/>
            <a:ext cx="2297417" cy="632937"/>
          </a:xfrm>
          <a:prstGeom prst="rect">
            <a:avLst/>
          </a:prstGeom>
          <a:noFill/>
          <a:ln>
            <a:noFill/>
          </a:ln>
        </p:spPr>
      </p:pic>
    </p:spTree>
    <p:extLst>
      <p:ext uri="{BB962C8B-B14F-4D97-AF65-F5344CB8AC3E}">
        <p14:creationId xmlns:p14="http://schemas.microsoft.com/office/powerpoint/2010/main" val="255501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Raffle Prizes</a:t>
            </a:r>
          </a:p>
        </p:txBody>
      </p:sp>
      <p:grpSp>
        <p:nvGrpSpPr>
          <p:cNvPr id="3" name="Group 2"/>
          <p:cNvGrpSpPr/>
          <p:nvPr/>
        </p:nvGrpSpPr>
        <p:grpSpPr>
          <a:xfrm>
            <a:off x="654603" y="1332739"/>
            <a:ext cx="10882794" cy="4232500"/>
            <a:chOff x="818658" y="1536880"/>
            <a:chExt cx="10882794" cy="4232500"/>
          </a:xfrm>
        </p:grpSpPr>
        <p:sp>
          <p:nvSpPr>
            <p:cNvPr id="4" name="TextBox 3"/>
            <p:cNvSpPr txBox="1"/>
            <p:nvPr/>
          </p:nvSpPr>
          <p:spPr>
            <a:xfrm>
              <a:off x="3831543" y="1595422"/>
              <a:ext cx="7869907"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One license chosen from ReSharper, dotTrace Memory, dotTrace Performance, dotCover, dotPeek, PhpStorm, PyCharm, IntelliJ IDEA, AppCode, WebStorm, RubyMine. </a:t>
              </a:r>
              <a:r>
                <a:rPr lang="en-US" b="1" dirty="0">
                  <a:solidFill>
                    <a:schemeClr val="bg1"/>
                  </a:solidFill>
                  <a:latin typeface="Segoe UI Light" panose="020B0502040204020203" pitchFamily="34" charset="0"/>
                  <a:cs typeface="Segoe UI Light" panose="020B0502040204020203" pitchFamily="34" charset="0"/>
                </a:rPr>
                <a:t>You’ll receive a voucher with a code from the Organizers.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58" y="3939403"/>
              <a:ext cx="2462352" cy="789217"/>
            </a:xfrm>
            <a:prstGeom prst="rect">
              <a:avLst/>
            </a:prstGeom>
          </p:spPr>
        </p:pic>
        <p:sp>
          <p:nvSpPr>
            <p:cNvPr id="6" name="TextBox 5"/>
            <p:cNvSpPr txBox="1"/>
            <p:nvPr/>
          </p:nvSpPr>
          <p:spPr>
            <a:xfrm>
              <a:off x="3831541" y="4010846"/>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hlinkClick r:id="rId3" tooltip="MyGet"/>
                </a:rPr>
                <a:t>MyGet</a:t>
              </a:r>
              <a:r>
                <a:rPr lang="en-US" dirty="0">
                  <a:solidFill>
                    <a:schemeClr val="bg1"/>
                  </a:solidFill>
                  <a:latin typeface="Segoe UI Light" panose="020B0502040204020203" pitchFamily="34" charset="0"/>
                  <a:cs typeface="Segoe UI Light" panose="020B0502040204020203" pitchFamily="34" charset="0"/>
                </a:rPr>
                <a:t> is offering a free Starter subscription for 1 year for 1 attendee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8" name="TextBox 7">
              <a:extLst/>
            </p:cNvPr>
            <p:cNvSpPr txBox="1"/>
            <p:nvPr/>
          </p:nvSpPr>
          <p:spPr>
            <a:xfrm>
              <a:off x="3831544" y="2813283"/>
              <a:ext cx="7869908"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a 1 year license of </a:t>
              </a:r>
              <a:r>
                <a:rPr lang="nl-BE" b="1" dirty="0" err="1">
                  <a:solidFill>
                    <a:schemeClr val="bg1"/>
                  </a:solidFill>
                  <a:latin typeface="Segoe UI Light" panose="020B0502040204020203" pitchFamily="34" charset="0"/>
                  <a:cs typeface="Segoe UI Light" panose="020B0502040204020203" pitchFamily="34" charset="0"/>
                </a:rPr>
                <a:t>DBSentry</a:t>
              </a:r>
              <a:r>
                <a:rPr lang="nl-BE" b="1" dirty="0">
                  <a:solidFill>
                    <a:schemeClr val="bg1"/>
                  </a:solidFill>
                  <a:latin typeface="Segoe UI Light" panose="020B0502040204020203" pitchFamily="34" charset="0"/>
                  <a:cs typeface="Segoe UI Light" panose="020B0502040204020203" pitchFamily="34" charset="0"/>
                </a:rPr>
                <a:t> (</a:t>
              </a:r>
              <a:r>
                <a:rPr lang="nl-BE" b="1" dirty="0" err="1">
                  <a:solidFill>
                    <a:schemeClr val="bg1"/>
                  </a:solidFill>
                  <a:latin typeface="Segoe UI Light" panose="020B0502040204020203" pitchFamily="34" charset="0"/>
                  <a:cs typeface="Segoe UI Light" panose="020B0502040204020203" pitchFamily="34" charset="0"/>
                </a:rPr>
                <a:t>formerly</a:t>
              </a:r>
              <a:r>
                <a:rPr lang="nl-BE"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hlinkClick r:id="rId5"/>
                </a:rPr>
                <a:t>Performance Advisor for Azure SQL Database</a:t>
              </a:r>
              <a:r>
                <a:rPr lang="en-US" dirty="0">
                  <a:solidFill>
                    <a:schemeClr val="bg1"/>
                  </a:solidFill>
                  <a:latin typeface="Segoe UI Light" panose="020B0502040204020203" pitchFamily="34" charset="0"/>
                  <a:cs typeface="Segoe UI Light" panose="020B0502040204020203" pitchFamily="34" charset="0"/>
                </a:rPr>
                <a:t>) for raffle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sp>
          <p:nvSpPr>
            <p:cNvPr id="9" name="TextBox 8">
              <a:extLst/>
            </p:cNvPr>
            <p:cNvSpPr txBox="1"/>
            <p:nvPr/>
          </p:nvSpPr>
          <p:spPr>
            <a:xfrm>
              <a:off x="3831543" y="5108549"/>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They offer 3 12-month subscriptions per GAB Location.</a:t>
              </a:r>
            </a:p>
            <a:p>
              <a:r>
                <a:rPr lang="en-US" b="1" dirty="0">
                  <a:solidFill>
                    <a:schemeClr val="bg1"/>
                  </a:solidFill>
                  <a:latin typeface="Segoe UI Light" panose="020B0502040204020203" pitchFamily="34" charset="0"/>
                  <a:cs typeface="Segoe UI Light" panose="020B0502040204020203" pitchFamily="34" charset="0"/>
                </a:rPr>
                <a:t>Give your Full name, email phone and company to the Organizers.</a:t>
              </a:r>
            </a:p>
          </p:txBody>
        </p:sp>
        <p:pic>
          <p:nvPicPr>
            <p:cNvPr id="10" name="Picture 9">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321" y="5094048"/>
              <a:ext cx="2423689" cy="675332"/>
            </a:xfrm>
            <a:prstGeom prst="rect">
              <a:avLst/>
            </a:prstGeom>
          </p:spPr>
        </p:pic>
        <p:pic>
          <p:nvPicPr>
            <p:cNvPr id="11" name="Picture 10"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94452" y="3067787"/>
              <a:ext cx="2386558" cy="414322"/>
            </a:xfrm>
            <a:prstGeom prst="rect">
              <a:avLst/>
            </a:prstGeom>
            <a:noFill/>
            <a:ln>
              <a:noFill/>
            </a:ln>
          </p:spPr>
        </p:pic>
      </p:grpSp>
    </p:spTree>
    <p:extLst>
      <p:ext uri="{BB962C8B-B14F-4D97-AF65-F5344CB8AC3E}">
        <p14:creationId xmlns:p14="http://schemas.microsoft.com/office/powerpoint/2010/main" val="37124743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70E5A-76CE-437B-B6DB-0448A2AEACB2}">
  <ds:schemaRefs>
    <ds:schemaRef ds:uri="http://schemas.microsoft.com/sharepoint/v3/contenttype/forms"/>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2543</TotalTime>
  <Words>397</Words>
  <Application>Microsoft Office PowerPoint</Application>
  <PresentationFormat>Widescreen</PresentationFormat>
  <Paragraphs>58</Paragraphs>
  <Slides>18</Slides>
  <Notes>3</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18</vt:i4>
      </vt:variant>
    </vt:vector>
  </HeadingPairs>
  <TitlesOfParts>
    <vt:vector size="57"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Global Sponsors</vt:lpstr>
      <vt:lpstr>Sponsors</vt:lpstr>
      <vt:lpstr>PowerPoint Presentation</vt:lpstr>
      <vt:lpstr>Giveaways</vt:lpstr>
      <vt:lpstr>Raffle Prizes</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Learn How Sperry Software is taking an established installable software product to a cloud-native SaaS business using Microsoft Azure.   You will hear the behind the scenes decisions related to  architecture and how the product was redesigned to operate in a scalable and fault resilient way as a SaaS offering.</vt:lpstr>
      <vt:lpstr>Speaker: Mike Potts  Lorem ipsum bacon</vt:lpstr>
      <vt:lpstr>Speaker: Ben Stegink  Lorem ipsum bacon</vt:lpstr>
      <vt:lpstr>Speaker: David Fekke  What does Serverless actually mean?   How does Azure Functions compare to AWS Lambda, IBM OpenWhisk and Google Cloud Functions?   In this session you’ll find out how you can architect your cloud based applications using a Serverless framework and find out about the differences between more traditional VM based solutions and Serverless solutions, as well as the advantages and disadvantages of both approaches.</vt:lpstr>
      <vt:lpstr>Speaker: Mike Potts  Lorem ipsum bacon</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183</cp:revision>
  <dcterms:modified xsi:type="dcterms:W3CDTF">2017-04-19T13:34:17Z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